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57" r:id="rId2"/>
  </p:sldMasterIdLst>
  <p:notesMasterIdLst>
    <p:notesMasterId r:id="rId18"/>
  </p:notesMasterIdLst>
  <p:sldIdLst>
    <p:sldId id="269" r:id="rId3"/>
    <p:sldId id="257" r:id="rId4"/>
    <p:sldId id="262" r:id="rId5"/>
    <p:sldId id="271" r:id="rId6"/>
    <p:sldId id="261" r:id="rId7"/>
    <p:sldId id="273" r:id="rId8"/>
    <p:sldId id="274" r:id="rId9"/>
    <p:sldId id="275" r:id="rId10"/>
    <p:sldId id="266" r:id="rId11"/>
    <p:sldId id="267" r:id="rId12"/>
    <p:sldId id="268" r:id="rId13"/>
    <p:sldId id="270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3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31A6-34FD-4F52-BE3D-753AEBC586B0}" type="datetimeFigureOut">
              <a:rPr lang="en-US" smtClean="0"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F680-B632-4F81-AEB5-09414A2C2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F680-B632-4F81-AEB5-09414A2C2B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125445-0400-4E85-A0FC-0226B04405DF}" type="slidenum">
              <a:rPr lang="en-GB"/>
              <a:pPr eaLnBrk="1" hangingPunct="1"/>
              <a:t>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b_heli_lift_LR.jpg"/>
          <p:cNvPicPr>
            <a:picLocks noChangeAspect="1"/>
          </p:cNvPicPr>
          <p:nvPr userDrawn="1"/>
        </p:nvPicPr>
        <p:blipFill>
          <a:blip r:embed="rId2" cstate="print"/>
          <a:srcRect l="23216" r="8856"/>
          <a:stretch>
            <a:fillRect/>
          </a:stretch>
        </p:blipFill>
        <p:spPr>
          <a:xfrm>
            <a:off x="214282" y="285728"/>
            <a:ext cx="5643602" cy="6228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198" y="2214554"/>
            <a:ext cx="2714645" cy="2755906"/>
          </a:xfrm>
          <a:prstGeom prst="rect">
            <a:avLst/>
          </a:prstGeom>
          <a:effectLst/>
        </p:spPr>
        <p:txBody>
          <a:bodyPr rIns="90000"/>
          <a:lstStyle>
            <a:lvl1pPr algn="ctr">
              <a:defRPr sz="3200" cap="all" baseline="0">
                <a:solidFill>
                  <a:srgbClr val="37AEFF"/>
                </a:solidFill>
                <a:effectLst/>
                <a:latin typeface="Akzidenz Grotesk BE 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2198" y="5029208"/>
            <a:ext cx="2714645" cy="1042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72199" y="6143644"/>
            <a:ext cx="2714644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3/17/2014</a:t>
            </a:r>
            <a:endParaRPr lang="en-GB" dirty="0">
              <a:latin typeface="Arial" charset="0"/>
            </a:endParaRPr>
          </a:p>
        </p:txBody>
      </p:sp>
      <p:pic>
        <p:nvPicPr>
          <p:cNvPr id="16" name="Picture 15" descr="MOBLOGO001L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3364" y="357166"/>
            <a:ext cx="2836354" cy="1757112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2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itle Placeholder 11"/>
          <p:cNvSpPr txBox="1">
            <a:spLocks/>
          </p:cNvSpPr>
          <p:nvPr userDrawn="1"/>
        </p:nvSpPr>
        <p:spPr>
          <a:xfrm>
            <a:off x="357158" y="-24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cap="all" dirty="0" smtClean="0">
                <a:solidFill>
                  <a:srgbClr val="00C0F3"/>
                </a:solidFill>
                <a:latin typeface="Akzidenz Grotesk BE Bold" pitchFamily="2" charset="0"/>
              </a:rPr>
              <a:t>CLICK TO EDIT MASTER TITLE STYLE</a:t>
            </a:r>
            <a:endParaRPr lang="en-GB" sz="2800" cap="all" dirty="0">
              <a:solidFill>
                <a:srgbClr val="00C0F3"/>
              </a:solidFill>
              <a:latin typeface="Akzidenz Grotesk BE Bold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379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48" y="363557"/>
            <a:ext cx="1471594" cy="6137277"/>
          </a:xfrm>
          <a:prstGeom prst="rect">
            <a:avLst/>
          </a:prstGeom>
        </p:spPr>
        <p:txBody>
          <a:bodyPr vert="eaVert" anchor="t" anchorCtr="0"/>
          <a:lstStyle>
            <a:lvl1pPr>
              <a:defRPr>
                <a:latin typeface="Akzidenz Grotesk BE 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58" y="357166"/>
            <a:ext cx="6858048" cy="61436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27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57158" y="-24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79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350" y="0"/>
            <a:ext cx="9156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 spc="0" baseline="0">
                <a:solidFill>
                  <a:srgbClr val="D5F3FF"/>
                </a:solidFill>
                <a:effectLst/>
                <a:latin typeface="Akzidenz Grotesk BE 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9953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285861"/>
            <a:ext cx="4140000" cy="521497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842" y="1285861"/>
            <a:ext cx="4140000" cy="521497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85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140000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Akzidenz Grotesk BE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928802"/>
            <a:ext cx="4140000" cy="4572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842" y="1285860"/>
            <a:ext cx="4140000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842" y="1928802"/>
            <a:ext cx="4140000" cy="4572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itle Placeholder 11"/>
          <p:cNvSpPr txBox="1">
            <a:spLocks/>
          </p:cNvSpPr>
          <p:nvPr userDrawn="1"/>
        </p:nvSpPr>
        <p:spPr>
          <a:xfrm>
            <a:off x="357158" y="-24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cap="all" dirty="0">
              <a:solidFill>
                <a:srgbClr val="00C0F3"/>
              </a:solidFill>
              <a:latin typeface="Akzidenz Grotesk BE Bold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80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0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350" y="0"/>
            <a:ext cx="915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316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143272" cy="1162050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091" y="357166"/>
            <a:ext cx="5111751" cy="614366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524019"/>
            <a:ext cx="3143272" cy="4976815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59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180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5072074"/>
            <a:ext cx="614366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Akzidenz Grotesk BE 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1604" y="357166"/>
            <a:ext cx="6143668" cy="4714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604" y="5643578"/>
            <a:ext cx="6143668" cy="857256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59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78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71462"/>
            <a:ext cx="9144000" cy="6929462"/>
          </a:xfrm>
          <a:prstGeom prst="rect">
            <a:avLst/>
          </a:prstGeom>
          <a:solidFill>
            <a:srgbClr val="00C0F3">
              <a:alpha val="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58" y="1285860"/>
            <a:ext cx="8429684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57158" y="-24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 descr="MOBLOGO00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6479468"/>
            <a:ext cx="1285852" cy="37853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92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kern="1200" cap="all" spc="0" baseline="0">
          <a:ln>
            <a:noFill/>
          </a:ln>
          <a:solidFill>
            <a:srgbClr val="00C0F3"/>
          </a:solidFill>
          <a:effectLst/>
          <a:latin typeface="Akzidenz Grotesk BE Bold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ankGothic Md BT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2000" kern="1200">
          <a:solidFill>
            <a:srgbClr val="005996"/>
          </a:solidFill>
          <a:latin typeface="Akzidenz Grotesk BE Medium" pitchFamily="2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Font typeface="Arial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1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7AEFF"/>
                </a:solidFill>
              </a:rPr>
              <a:t>Marine Rescue Technologies.com </a:t>
            </a:r>
            <a:endParaRPr lang="en-GB" dirty="0">
              <a:solidFill>
                <a:srgbClr val="37AE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sa.org/" TargetMode="External"/><Relationship Id="rId2" Type="http://schemas.openxmlformats.org/officeDocument/2006/relationships/hyperlink" Target="http://rtcm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em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 Clear L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945"/>
            <a:ext cx="8972918" cy="5943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4" y="4648200"/>
            <a:ext cx="6824795" cy="6096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Marine Rescue Technologies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May 14, 2014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1459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				Capabilities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Presentation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259829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r>
              <a:rPr lang="en-US" dirty="0" smtClean="0"/>
              <a:t>– AutoCrew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install, use and maintain</a:t>
            </a:r>
          </a:p>
          <a:p>
            <a:pPr lvl="1"/>
            <a:r>
              <a:rPr lang="en-US" dirty="0" smtClean="0"/>
              <a:t>Std. IP addressable devices</a:t>
            </a:r>
          </a:p>
          <a:p>
            <a:pPr lvl="1"/>
            <a:r>
              <a:rPr lang="en-US" dirty="0" smtClean="0"/>
              <a:t>Managed by an SQL database</a:t>
            </a:r>
          </a:p>
          <a:p>
            <a:r>
              <a:rPr lang="en-US" dirty="0" smtClean="0"/>
              <a:t>Automated POB System</a:t>
            </a:r>
          </a:p>
          <a:p>
            <a:pPr lvl="1"/>
            <a:r>
              <a:rPr lang="en-US" dirty="0" smtClean="0"/>
              <a:t>Eliminates use of flight manifest</a:t>
            </a:r>
          </a:p>
          <a:p>
            <a:pPr lvl="1"/>
            <a:r>
              <a:rPr lang="en-US" dirty="0" smtClean="0"/>
              <a:t>No grease pencil or boards</a:t>
            </a:r>
          </a:p>
          <a:p>
            <a:r>
              <a:rPr lang="en-US" dirty="0" smtClean="0"/>
              <a:t>Real time operational awareness</a:t>
            </a:r>
          </a:p>
          <a:p>
            <a:pPr lvl="1"/>
            <a:r>
              <a:rPr lang="en-US" dirty="0" smtClean="0"/>
              <a:t>To muster officers</a:t>
            </a:r>
          </a:p>
          <a:p>
            <a:pPr lvl="1"/>
            <a:r>
              <a:rPr lang="en-US" dirty="0" smtClean="0"/>
              <a:t>To Bridge</a:t>
            </a:r>
          </a:p>
          <a:p>
            <a:pPr lvl="1"/>
            <a:r>
              <a:rPr lang="en-US" dirty="0" smtClean="0"/>
              <a:t>To 1</a:t>
            </a:r>
            <a:r>
              <a:rPr lang="en-US" baseline="30000" dirty="0" smtClean="0"/>
              <a:t>st</a:t>
            </a:r>
            <a:r>
              <a:rPr lang="en-US" dirty="0" smtClean="0"/>
              <a:t> responders</a:t>
            </a:r>
          </a:p>
          <a:p>
            <a:endParaRPr lang="en-US" dirty="0"/>
          </a:p>
        </p:txBody>
      </p:sp>
      <p:pic>
        <p:nvPicPr>
          <p:cNvPr id="4" name="Picture 3" descr="imagesCAMHN7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447800"/>
            <a:ext cx="2514600" cy="1819275"/>
          </a:xfrm>
          <a:prstGeom prst="rect">
            <a:avLst/>
          </a:prstGeom>
        </p:spPr>
      </p:pic>
      <p:pic>
        <p:nvPicPr>
          <p:cNvPr id="5" name="Picture 4" descr="425_Z3G5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572000"/>
            <a:ext cx="3124200" cy="207759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r>
              <a:rPr lang="en-US" dirty="0" smtClean="0"/>
              <a:t>– </a:t>
            </a:r>
            <a:r>
              <a:rPr lang="en-US" dirty="0" smtClean="0"/>
              <a:t>AutoCrew </a:t>
            </a:r>
            <a:r>
              <a:rPr lang="en-US" dirty="0"/>
              <a:t>(</a:t>
            </a:r>
            <a:r>
              <a:rPr lang="en-US" dirty="0" err="1"/>
              <a:t>acms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emergency response</a:t>
            </a:r>
          </a:p>
          <a:p>
            <a:r>
              <a:rPr lang="en-US" dirty="0" smtClean="0"/>
              <a:t> Automated reports, (exportable), enterprise level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Improves safety record and competitive edge!</a:t>
            </a:r>
          </a:p>
          <a:p>
            <a:r>
              <a:rPr lang="en-US" dirty="0" smtClean="0"/>
              <a:t>ROI – saves time and lives</a:t>
            </a:r>
          </a:p>
          <a:p>
            <a:endParaRPr lang="en-US" dirty="0"/>
          </a:p>
        </p:txBody>
      </p:sp>
      <p:pic>
        <p:nvPicPr>
          <p:cNvPr id="4" name="Content Placeholder 6" descr="Muster - 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743200"/>
            <a:ext cx="4809971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MRT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Proven record with start-up technologies</a:t>
            </a:r>
          </a:p>
          <a:p>
            <a:r>
              <a:rPr lang="en-US" dirty="0" smtClean="0"/>
              <a:t>Existing </a:t>
            </a:r>
            <a:r>
              <a:rPr lang="en-US" dirty="0" smtClean="0"/>
              <a:t>customer base</a:t>
            </a:r>
          </a:p>
          <a:p>
            <a:pPr lvl="1"/>
            <a:r>
              <a:rPr lang="en-US" dirty="0" smtClean="0"/>
              <a:t>Distributors</a:t>
            </a:r>
          </a:p>
          <a:p>
            <a:pPr lvl="1"/>
            <a:r>
              <a:rPr lang="en-US" dirty="0" smtClean="0"/>
              <a:t>Resellers </a:t>
            </a:r>
          </a:p>
          <a:p>
            <a:pPr lvl="1"/>
            <a:r>
              <a:rPr lang="en-US" dirty="0" smtClean="0"/>
              <a:t>End Users &amp; references</a:t>
            </a:r>
          </a:p>
          <a:p>
            <a:r>
              <a:rPr lang="en-US" dirty="0" smtClean="0"/>
              <a:t>Experienced  - We know this market</a:t>
            </a:r>
          </a:p>
          <a:p>
            <a:pPr lvl="1"/>
            <a:r>
              <a:rPr lang="en-US" dirty="0" smtClean="0"/>
              <a:t>Dedicate resources to succeed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	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 Resellers in the United States &amp; Canada</a:t>
            </a:r>
          </a:p>
          <a:p>
            <a:pPr lvl="1"/>
            <a:r>
              <a:rPr lang="en-US" dirty="0" smtClean="0"/>
              <a:t>East Coast &amp; West Coast</a:t>
            </a:r>
          </a:p>
          <a:p>
            <a:r>
              <a:rPr lang="en-US" dirty="0" smtClean="0"/>
              <a:t>National </a:t>
            </a:r>
            <a:r>
              <a:rPr lang="en-US" dirty="0" smtClean="0"/>
              <a:t>&amp; International Companies </a:t>
            </a:r>
            <a:r>
              <a:rPr lang="en-US" dirty="0" smtClean="0"/>
              <a:t>(Customers)</a:t>
            </a:r>
          </a:p>
          <a:p>
            <a:pPr lvl="1"/>
            <a:r>
              <a:rPr lang="en-US" dirty="0" smtClean="0"/>
              <a:t>EXXON, Consolidated Grain and Barge, Chevron, Shell</a:t>
            </a:r>
          </a:p>
          <a:p>
            <a:pPr lvl="1"/>
            <a:r>
              <a:rPr lang="en-US" dirty="0" smtClean="0"/>
              <a:t>Suncor, Husky Oil, Foss Marine, Mansion Construction, </a:t>
            </a:r>
          </a:p>
          <a:p>
            <a:pPr lvl="1"/>
            <a:r>
              <a:rPr lang="en-US" dirty="0" smtClean="0"/>
              <a:t>American and Canadian Pilots Association</a:t>
            </a:r>
          </a:p>
          <a:p>
            <a:r>
              <a:rPr lang="en-US" dirty="0" smtClean="0"/>
              <a:t>Government Customers (East &amp; West Coast)</a:t>
            </a:r>
          </a:p>
          <a:p>
            <a:pPr lvl="1"/>
            <a:r>
              <a:rPr lang="en-US" dirty="0" smtClean="0"/>
              <a:t>Army Corps of Engineers, US Navy, US Coast Guard</a:t>
            </a:r>
          </a:p>
          <a:p>
            <a:pPr lvl="1"/>
            <a:r>
              <a:rPr lang="en-US" dirty="0" smtClean="0"/>
              <a:t>Canadian Navy, Canadian Coast Guard</a:t>
            </a:r>
          </a:p>
          <a:p>
            <a:pPr lvl="1"/>
            <a:r>
              <a:rPr lang="en-US" dirty="0"/>
              <a:t>National Oceanic and Atmospheric Administration (NOAA)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5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	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Markets (East &amp; West Coast)</a:t>
            </a:r>
          </a:p>
          <a:p>
            <a:pPr lvl="1"/>
            <a:r>
              <a:rPr lang="en-US" dirty="0" smtClean="0"/>
              <a:t>Fisheries</a:t>
            </a:r>
          </a:p>
          <a:p>
            <a:pPr lvl="1"/>
            <a:r>
              <a:rPr lang="en-US" dirty="0" smtClean="0"/>
              <a:t>Government agencies</a:t>
            </a:r>
          </a:p>
          <a:p>
            <a:pPr lvl="1"/>
            <a:r>
              <a:rPr lang="en-US" dirty="0" smtClean="0"/>
              <a:t>Brown water</a:t>
            </a:r>
          </a:p>
          <a:p>
            <a:pPr lvl="2"/>
            <a:r>
              <a:rPr lang="en-US" dirty="0" smtClean="0"/>
              <a:t>Pilots, tug &amp; barge companies</a:t>
            </a:r>
          </a:p>
          <a:p>
            <a:pPr lvl="1"/>
            <a:r>
              <a:rPr lang="en-US" dirty="0" smtClean="0"/>
              <a:t>Public safety (police, fire, SAR)</a:t>
            </a:r>
          </a:p>
          <a:p>
            <a:pPr lvl="1"/>
            <a:r>
              <a:rPr lang="en-US" dirty="0" smtClean="0"/>
              <a:t>Port authorities</a:t>
            </a:r>
          </a:p>
          <a:p>
            <a:pPr lvl="1"/>
            <a:r>
              <a:rPr lang="en-US" dirty="0" smtClean="0"/>
              <a:t>Construction companies</a:t>
            </a:r>
          </a:p>
          <a:p>
            <a:pPr lvl="2"/>
            <a:r>
              <a:rPr lang="en-US" dirty="0" smtClean="0"/>
              <a:t>Bridge Construction</a:t>
            </a:r>
          </a:p>
          <a:p>
            <a:pPr lvl="2"/>
            <a:r>
              <a:rPr lang="en-US" dirty="0" smtClean="0"/>
              <a:t>Dredging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5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&amp; Trade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Keen on end user trials that are documented</a:t>
            </a:r>
          </a:p>
          <a:p>
            <a:pPr lvl="1"/>
            <a:r>
              <a:rPr lang="en-US" dirty="0" smtClean="0"/>
              <a:t>Selling back into existing end user and reseller </a:t>
            </a:r>
            <a:r>
              <a:rPr lang="en-US" dirty="0" smtClean="0"/>
              <a:t>base</a:t>
            </a:r>
          </a:p>
          <a:p>
            <a:pPr lvl="1"/>
            <a:r>
              <a:rPr lang="en-US" dirty="0" smtClean="0"/>
              <a:t>Agents &amp; Partners with end user contacts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Indirect</a:t>
            </a:r>
          </a:p>
          <a:p>
            <a:pPr lvl="1"/>
            <a:r>
              <a:rPr lang="en-US" dirty="0" smtClean="0"/>
              <a:t>Trade Shows (National)</a:t>
            </a:r>
          </a:p>
          <a:p>
            <a:pPr lvl="2"/>
            <a:r>
              <a:rPr lang="en-US" dirty="0" smtClean="0"/>
              <a:t>International Work Boat Show</a:t>
            </a:r>
          </a:p>
          <a:p>
            <a:pPr lvl="2"/>
            <a:r>
              <a:rPr lang="en-US" dirty="0" smtClean="0"/>
              <a:t>Offshore Technology Conference (OTC)</a:t>
            </a:r>
          </a:p>
          <a:p>
            <a:pPr lvl="2"/>
            <a:r>
              <a:rPr lang="en-US" dirty="0" smtClean="0"/>
              <a:t>Pacific Marine Expo</a:t>
            </a:r>
          </a:p>
          <a:p>
            <a:pPr lvl="2"/>
            <a:r>
              <a:rPr lang="en-US" dirty="0" smtClean="0"/>
              <a:t>Miami or Lauderdale Boat Show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100" b="1" dirty="0" smtClean="0"/>
              <a:t>Marine Rescue Technologies (MRT)</a:t>
            </a:r>
            <a:br>
              <a:rPr lang="en-GB" sz="3100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in Sebastian, FL, in 1993</a:t>
            </a:r>
          </a:p>
          <a:p>
            <a:r>
              <a:rPr lang="en-US" dirty="0" smtClean="0"/>
              <a:t>Master Distributor  in the </a:t>
            </a:r>
            <a:r>
              <a:rPr lang="en-US" dirty="0" smtClean="0"/>
              <a:t>America’s &amp; Worldwide</a:t>
            </a:r>
            <a:endParaRPr lang="en-US" dirty="0" smtClean="0"/>
          </a:p>
          <a:p>
            <a:pPr lvl="1"/>
            <a:r>
              <a:rPr lang="en-US" dirty="0" smtClean="0"/>
              <a:t>Network of 259 Distributors and </a:t>
            </a:r>
            <a:r>
              <a:rPr lang="en-US" dirty="0" smtClean="0"/>
              <a:t>resellers worldwide</a:t>
            </a:r>
            <a:endParaRPr lang="en-US" dirty="0" smtClean="0"/>
          </a:p>
          <a:p>
            <a:pPr lvl="1"/>
            <a:r>
              <a:rPr lang="en-US" dirty="0" smtClean="0"/>
              <a:t>Key End users</a:t>
            </a:r>
          </a:p>
          <a:p>
            <a:pPr lvl="2"/>
            <a:r>
              <a:rPr lang="en-US" dirty="0" smtClean="0"/>
              <a:t>Transocean, EXON Mobil, Chevron, PEMEX, Shell, Husky</a:t>
            </a:r>
          </a:p>
          <a:p>
            <a:pPr lvl="2"/>
            <a:r>
              <a:rPr lang="en-US" dirty="0" smtClean="0"/>
              <a:t>US Navy, United States Coast Guard,  ACOE, US Army</a:t>
            </a:r>
          </a:p>
          <a:p>
            <a:pPr lvl="2"/>
            <a:r>
              <a:rPr lang="en-US" dirty="0" smtClean="0"/>
              <a:t>Canadian Navy,  Canadian Coast Guard, </a:t>
            </a:r>
          </a:p>
          <a:p>
            <a:pPr lvl="2"/>
            <a:r>
              <a:rPr lang="en-US" dirty="0" smtClean="0"/>
              <a:t>Disney, Royal Caribbean Cruise lines</a:t>
            </a:r>
          </a:p>
          <a:p>
            <a:pPr lvl="2"/>
            <a:r>
              <a:rPr lang="en-US" dirty="0" smtClean="0"/>
              <a:t>National Parks, Homeland Security, Marine Training Schools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MRT Product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Mandatory (Approved) Products</a:t>
            </a:r>
          </a:p>
          <a:p>
            <a:pPr lvl="1"/>
            <a:r>
              <a:rPr lang="en-US" dirty="0" smtClean="0"/>
              <a:t>Maritime Survivor Locating Devices</a:t>
            </a:r>
          </a:p>
          <a:p>
            <a:pPr lvl="2"/>
            <a:r>
              <a:rPr lang="en-US" dirty="0" smtClean="0"/>
              <a:t>Alerts, PLB, &amp; receivers</a:t>
            </a:r>
          </a:p>
          <a:p>
            <a:pPr lvl="1"/>
            <a:r>
              <a:rPr lang="en-US" dirty="0" smtClean="0"/>
              <a:t>Retrieval (Rescue)nets, cradles &amp; rafts</a:t>
            </a:r>
          </a:p>
          <a:p>
            <a:pPr lvl="1"/>
            <a:r>
              <a:rPr lang="en-US" dirty="0" smtClean="0"/>
              <a:t>Automated Personnel on Board (POB) </a:t>
            </a:r>
          </a:p>
          <a:p>
            <a:pPr lvl="1"/>
            <a:r>
              <a:rPr lang="en-US" dirty="0" smtClean="0"/>
              <a:t>Automated Muster Systems</a:t>
            </a:r>
          </a:p>
          <a:p>
            <a:r>
              <a:rPr lang="en-US" dirty="0" smtClean="0"/>
              <a:t>Approved Products (see catalog)</a:t>
            </a:r>
          </a:p>
          <a:p>
            <a:pPr lvl="1"/>
            <a:r>
              <a:rPr lang="en-US" dirty="0" smtClean="0"/>
              <a:t>Life rafts, SOLAS life vests</a:t>
            </a:r>
          </a:p>
          <a:p>
            <a:pPr lvl="1"/>
            <a:r>
              <a:rPr lang="en-US" dirty="0" smtClean="0"/>
              <a:t>SAR alerts, EPIRBs, PLB’s, ELTs,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RCTM, The Royal Technical Commission for </a:t>
            </a:r>
            <a:r>
              <a:rPr lang="en-US" dirty="0"/>
              <a:t>Marine Services, </a:t>
            </a:r>
            <a:r>
              <a:rPr lang="en-US" dirty="0">
                <a:hlinkClick r:id="rId2"/>
              </a:rPr>
              <a:t>http://rtcm.org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USMSA, United States Marine Safety Association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http://www.usmsa.org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DEMA, Divers Equipment </a:t>
            </a:r>
            <a:r>
              <a:rPr lang="en-US" dirty="0"/>
              <a:t>Manufacturers Association, </a:t>
            </a:r>
            <a:r>
              <a:rPr lang="en-US" dirty="0">
                <a:hlinkClick r:id="rId4"/>
              </a:rPr>
              <a:t>http://www.dema.org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4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&amp; Gas Industry</a:t>
            </a:r>
          </a:p>
          <a:p>
            <a:pPr lvl="1"/>
            <a:r>
              <a:rPr lang="en-US" dirty="0" smtClean="0"/>
              <a:t>Rigs, supply vessels, Helicopter Transit</a:t>
            </a:r>
          </a:p>
          <a:p>
            <a:r>
              <a:rPr lang="en-US" dirty="0" smtClean="0"/>
              <a:t>Commercial Marine </a:t>
            </a:r>
          </a:p>
          <a:p>
            <a:pPr lvl="1"/>
            <a:r>
              <a:rPr lang="en-US" dirty="0" smtClean="0"/>
              <a:t>Pilots boats, barges, tugs, dive boats</a:t>
            </a:r>
          </a:p>
          <a:p>
            <a:r>
              <a:rPr lang="en-US" dirty="0" smtClean="0"/>
              <a:t>SAR, Coast Guard, Navy</a:t>
            </a:r>
          </a:p>
          <a:p>
            <a:r>
              <a:rPr lang="en-US" dirty="0" smtClean="0"/>
              <a:t>Shipping</a:t>
            </a:r>
          </a:p>
          <a:p>
            <a:pPr lvl="1"/>
            <a:r>
              <a:rPr lang="en-US" dirty="0" smtClean="0"/>
              <a:t>Cruise Ships, SOLAS Vessels</a:t>
            </a:r>
          </a:p>
          <a:p>
            <a:r>
              <a:rPr lang="en-US" dirty="0" smtClean="0"/>
              <a:t>Brown water</a:t>
            </a:r>
          </a:p>
          <a:p>
            <a:pPr lvl="1"/>
            <a:r>
              <a:rPr lang="en-US" dirty="0" smtClean="0"/>
              <a:t>Jetties, wharf’s, fast rescue vessels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52042"/>
            <a:ext cx="2819399" cy="2276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447800"/>
            <a:ext cx="2819399" cy="211454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0623"/>
            <a:ext cx="1828800" cy="10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6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 &amp; Rescue Products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6836"/>
            <a:ext cx="871971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Maritime Survivor Locating Devices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76400"/>
            <a:ext cx="6761691" cy="50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Retrieval Systems, Rescue Nets, Cradles, etc.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Jason’s Cradle		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1" y="2767287"/>
            <a:ext cx="4039985" cy="302998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Markus Rescue Systems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1529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20686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AutoCrew Management System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Include</a:t>
            </a:r>
          </a:p>
          <a:p>
            <a:pPr lvl="1"/>
            <a:r>
              <a:rPr lang="en-US" dirty="0" smtClean="0"/>
              <a:t>Personnel on board</a:t>
            </a:r>
          </a:p>
          <a:p>
            <a:pPr lvl="1"/>
            <a:r>
              <a:rPr lang="en-US" dirty="0" smtClean="0"/>
              <a:t>Automated Muster</a:t>
            </a:r>
          </a:p>
          <a:p>
            <a:pPr lvl="1"/>
            <a:r>
              <a:rPr lang="en-US" dirty="0" smtClean="0"/>
              <a:t>Safety Meeting attendance</a:t>
            </a:r>
            <a:endParaRPr lang="en-US" dirty="0"/>
          </a:p>
          <a:p>
            <a:pPr lvl="1"/>
            <a:r>
              <a:rPr lang="en-US" dirty="0" smtClean="0"/>
              <a:t>Jobsite tracking</a:t>
            </a:r>
          </a:p>
          <a:p>
            <a:pPr lvl="1"/>
            <a:r>
              <a:rPr lang="en-US" dirty="0" smtClean="0"/>
              <a:t>Area Control</a:t>
            </a:r>
          </a:p>
          <a:p>
            <a:pPr lvl="1"/>
            <a:r>
              <a:rPr lang="en-US" dirty="0" smtClean="0"/>
              <a:t>Training Certificate Management 		</a:t>
            </a:r>
          </a:p>
          <a:p>
            <a:endParaRPr lang="en-US" dirty="0" smtClean="0"/>
          </a:p>
          <a:p>
            <a:r>
              <a:rPr lang="en-US" dirty="0" smtClean="0"/>
              <a:t>Key focus is oil rigs, OSV’s Crew boats &amp; Plants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524000" cy="1524000"/>
          </a:xfrm>
          <a:prstGeom prst="rect">
            <a:avLst/>
          </a:prstGeom>
        </p:spPr>
      </p:pic>
      <p:pic>
        <p:nvPicPr>
          <p:cNvPr id="6146" name="Picture 2" descr="C:\Users\Michael Ritchie\Google Drive\Marine Rescue Product Files Public\Pictures\Autocrew\Clipart\Transocean 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27" y="1752600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3/17/2014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Marine Rescue Technologies.com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A5C3-4653-468D-8587-690410312A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owerpoint_corporate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bilarm">
      <a:majorFont>
        <a:latin typeface="BankGothic Md BT"/>
        <a:ea typeface=""/>
        <a:cs typeface=""/>
      </a:majorFont>
      <a:minorFont>
        <a:latin typeface="Akzidenz Grotesk B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613</Words>
  <Application>Microsoft Office PowerPoint</Application>
  <PresentationFormat>On-screen Show (4:3)</PresentationFormat>
  <Paragraphs>170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powerpoint_corporate2010</vt:lpstr>
      <vt:lpstr>Apothecary</vt:lpstr>
      <vt:lpstr>    Capabilities Presentation  </vt:lpstr>
      <vt:lpstr>  Marine Rescue Technologies (MRT)  </vt:lpstr>
      <vt:lpstr>MRT Product Focus </vt:lpstr>
      <vt:lpstr>Associations</vt:lpstr>
      <vt:lpstr>Vertical Markets</vt:lpstr>
      <vt:lpstr>Solutions</vt:lpstr>
      <vt:lpstr>Maritime Survivor Locating Devices</vt:lpstr>
      <vt:lpstr>Retrieval Systems, Rescue Nets, Cradles, etc.</vt:lpstr>
      <vt:lpstr>AutoCrew Management System </vt:lpstr>
      <vt:lpstr>Benefits – AutoCrew</vt:lpstr>
      <vt:lpstr>Benefits – AutoCrew (acms)</vt:lpstr>
      <vt:lpstr>Summary – MRT Capabilities</vt:lpstr>
      <vt:lpstr>Summary -  Territory</vt:lpstr>
      <vt:lpstr>Summary -  Territory</vt:lpstr>
      <vt:lpstr>Promotion &amp; Trade Shows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Capabilities</dc:title>
  <dc:creator>Michael Ritchie</dc:creator>
  <cp:lastModifiedBy>Michael</cp:lastModifiedBy>
  <cp:revision>10</cp:revision>
  <dcterms:created xsi:type="dcterms:W3CDTF">2012-09-02T10:20:12Z</dcterms:created>
  <dcterms:modified xsi:type="dcterms:W3CDTF">2015-01-12T16:54:30Z</dcterms:modified>
</cp:coreProperties>
</file>